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8" r:id="rId2"/>
  </p:sldMasterIdLst>
  <p:notesMasterIdLst>
    <p:notesMasterId r:id="rId4"/>
  </p:notesMasterIdLst>
  <p:sldIdLst>
    <p:sldId id="1225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5082" autoAdjust="0"/>
  </p:normalViewPr>
  <p:slideViewPr>
    <p:cSldViewPr snapToGrid="0">
      <p:cViewPr varScale="1">
        <p:scale>
          <a:sx n="72" d="100"/>
          <a:sy n="72" d="100"/>
        </p:scale>
        <p:origin x="110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061429-663B-424F-BB90-3CADF1B5792D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3AC0E-0F48-453D-ABEE-B7D867DA9C0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25254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A27EC-C9C4-17CD-6FCC-7C3A70666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F90EA292-D4A6-A7AE-750C-C21C9E8DDE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7F4AE7E-4DD3-7CD4-6B3C-E6ABFC181D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FC7B329-E52B-F7BE-F13E-9F9F6E1565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5A4329D-160D-4A33-8549-23B1C1964ADF}" type="slidenum">
              <a:rPr kumimoji="0" lang="es-S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S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4808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39D7D876-CAD6-5404-20EF-B1380EBE1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24" y="0"/>
            <a:ext cx="1217435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 dirty="0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 dirty="0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5A5E-9C77-400D-A50D-34FD44276C77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5B09-A168-4C2A-BC6E-A435832512D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68221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5A5E-9C77-400D-A50D-34FD44276C77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5B09-A168-4C2A-BC6E-A435832512D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81844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5A5E-9C77-400D-A50D-34FD44276C77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5B09-A168-4C2A-BC6E-A435832512D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88138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BE54A1-B6B9-1FF5-B349-7A21C9493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3A137A3-0700-7165-54D0-9D7FDAB01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5A5E-9C77-400D-A50D-34FD44276C77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8E245C7-E894-0FE5-FE59-810ABE50F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2C04F12-0B62-15B6-2285-576D88C87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5B09-A168-4C2A-BC6E-A435832512D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531550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383480-7E7A-33E3-60C7-9C6B87922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50C66BC-BB2E-E78C-56DF-6A0F1C136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5A5E-9C77-400D-A50D-34FD44276C77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6088336-01E1-30FF-02DD-9E8FB9CE2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315DBE9-9F5C-7FFC-14EC-DA76A89D6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5B09-A168-4C2A-BC6E-A435832512D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66328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B319A-1183-D976-C28E-5A430681EC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4E30359-4B4F-8DA3-1BCD-50BEBCAE68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261EC7-8544-8D7E-9F3D-C8A75A176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13A71-9B36-4400-865A-5AF7F90CB162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CDFC50-6B90-5819-3093-3E674A82C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0FC40D-BE73-2879-D561-2CAD7C5E1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829C-4CD5-4C03-A559-DD6642DE820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78723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9009D2-2E6E-1DAA-3867-DC3C4AE80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2DEC9B-F797-2F93-0F3A-11B25B199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FC9200-E882-E184-6415-07509FE40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13A71-9B36-4400-865A-5AF7F90CB162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D99394-0C4B-705C-A08B-4F923B7D9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449805-175D-87D4-B038-E1832F1C5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829C-4CD5-4C03-A559-DD6642DE820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500565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7825D8-6B57-F9C9-B8B5-42B7C5FB8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BA4821B-2A28-402C-A924-67CCE3663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401940-E5D3-67D1-63BC-A042DBDDC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13A71-9B36-4400-865A-5AF7F90CB162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EBB31A-B81C-63E9-CDDF-73B2A1E04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54E213-C6A0-70AB-4595-7416269FA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829C-4CD5-4C03-A559-DD6642DE820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87343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B7F939-FDAA-8E39-A70C-3FC61900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ABDDFC-64AF-E6E0-FAD3-6F1F644DF3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0C97123-64DC-B70C-3C10-FC5F5C827B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1EB3020-97CA-B905-D5BE-20B0209F9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13A71-9B36-4400-865A-5AF7F90CB162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F5CC20C-BD85-52EB-D4C1-98CC12003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37FA9D5-0119-61E0-5EFB-935EEBAA6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829C-4CD5-4C03-A559-DD6642DE820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214567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221D01-3F39-F7AB-1C49-7B9C546E6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4DE95AF-FD6F-FA12-8007-5965BDF298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88C3C39-2E4D-DC8A-09C9-F618649B78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EC2D387-D62F-8117-D9AC-9E62255DEE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EC42EF3-1561-539A-379A-8F3B6CA0B0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DCC5AC0-FDEE-E8C3-A93D-B9EFE5DCF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13A71-9B36-4400-865A-5AF7F90CB162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F1EA717-F02D-553C-DD59-1992530FF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59A9C01-9ACF-F895-F845-871A97AA6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829C-4CD5-4C03-A559-DD6642DE820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873139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5EDFB1-E102-031C-6909-FFC6B378D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9E27DF2-8EE5-0DCA-9780-1FB93F7B1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13A71-9B36-4400-865A-5AF7F90CB162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E182009-070B-C009-DE99-21403BE98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A079D58-F6E7-FE46-81E0-8A9C9C2E2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829C-4CD5-4C03-A559-DD6642DE820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74553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5A5E-9C77-400D-A50D-34FD44276C77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5B09-A168-4C2A-BC6E-A435832512D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126084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CC6BF39-8679-A950-BB38-19C924E37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13A71-9B36-4400-865A-5AF7F90CB162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D4E8279-629B-AA79-C189-62CA139AF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296ACF3-D0A9-8B47-7A95-CE1016296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829C-4CD5-4C03-A559-DD6642DE820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996856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FBD840-1338-92B6-822D-2615E7E06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75915D-43E6-4ED6-FE61-8806FDF4F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6F2B1F5-C223-FD8A-7980-47BCE1AE1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AE8B1D6-8BFC-B392-6649-338E83F18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13A71-9B36-4400-865A-5AF7F90CB162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A2A654C-EA15-C4AA-CB3A-A3AFAE0A0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241F28E-145B-FF42-0252-128EEB223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829C-4CD5-4C03-A559-DD6642DE820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712955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991DD7-12DC-F6C8-EE31-654E65287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A37BA82-EDB9-37F5-86B1-3310ADE03C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407E5C-CF36-B7F7-A363-B319DBDE6D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4213CE2-FBE2-A96A-E96F-0847004D4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13A71-9B36-4400-865A-5AF7F90CB162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39615F-F82F-F4CE-2607-098CE6AF5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44C3225-16EB-D5E5-C994-0237C927A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829C-4CD5-4C03-A559-DD6642DE820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57802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895D14-0D69-7457-7FA5-384E45D8B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5A3B725-6025-2C1A-97F9-39E21A0A02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D86737-FFA6-D7C9-0D90-F34457CAA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13A71-9B36-4400-865A-5AF7F90CB162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26175C-84B2-EFEC-A575-40F2A1A2E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B0B457-D62D-8D18-208F-0562BC42D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829C-4CD5-4C03-A559-DD6642DE820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720679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55E2ED4-8835-3BDC-68DD-199E16137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04B71E7-45E4-9E3F-C92E-A52B98FB2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313B4D-9334-0637-8D77-77288F5F6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13A71-9B36-4400-865A-5AF7F90CB162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B47FFA-4566-DECD-D751-51FD673D6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A662EF-D37F-7A1C-B74E-9EFC75E38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829C-4CD5-4C03-A559-DD6642DE820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358877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DD0969-3A8B-A8D0-569F-AED9473EE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1B8BFAB-6143-F6F5-0895-A8AE7B5EB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13A71-9B36-4400-865A-5AF7F90CB162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C7C3208-C2CF-EFB5-8B63-E3B9FA110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1CEFEA4-6700-8753-5B67-DD5ADE083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829C-4CD5-4C03-A559-DD6642DE820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91663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5A5E-9C77-400D-A50D-34FD44276C77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5B09-A168-4C2A-BC6E-A435832512D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34210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5A5E-9C77-400D-A50D-34FD44276C77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5B09-A168-4C2A-BC6E-A435832512D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02475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5A5E-9C77-400D-A50D-34FD44276C77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5B09-A168-4C2A-BC6E-A435832512D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45229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5A5E-9C77-400D-A50D-34FD44276C77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5B09-A168-4C2A-BC6E-A435832512D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4478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5A5E-9C77-400D-A50D-34FD44276C77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5B09-A168-4C2A-BC6E-A435832512D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01538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5A5E-9C77-400D-A50D-34FD44276C77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5B09-A168-4C2A-BC6E-A435832512D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0743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5A5E-9C77-400D-A50D-34FD44276C77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5B09-A168-4C2A-BC6E-A435832512D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64259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F5A5E-9C77-400D-A50D-34FD44276C77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15B09-A168-4C2A-BC6E-A435832512D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50928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410BE91-3AED-7F3E-9032-B3B900727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9B966AA-A15C-AEA9-8355-041F7E6A57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C07B1D-736A-8612-EEE7-D297276CFC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13A71-9B36-4400-865A-5AF7F90CB162}" type="datetimeFigureOut">
              <a:rPr lang="es-SV" smtClean="0"/>
              <a:t>11/12/2024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2B7805-C5EB-5E36-B4F7-AE399C141E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EFCE08-B462-1A79-981A-A83B9A1ADB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C829C-4CD5-4C03-A559-DD6642DE820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09322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EAB337-CFBB-CB79-9747-A61C6A79E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173EB58-81D9-3589-21B1-23DC6FB93A1E}"/>
              </a:ext>
            </a:extLst>
          </p:cNvPr>
          <p:cNvSpPr txBox="1"/>
          <p:nvPr/>
        </p:nvSpPr>
        <p:spPr>
          <a:xfrm>
            <a:off x="2548709" y="509488"/>
            <a:ext cx="40191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800" kern="100" dirty="0">
                <a:ln>
                  <a:noFill/>
                </a:ln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Sistema de prevención LDA/FT/FPADM </a:t>
            </a:r>
          </a:p>
          <a:p>
            <a:r>
              <a:rPr lang="es-MX" kern="100" dirty="0"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Máximo responsable : Junta Directiva </a:t>
            </a:r>
            <a:endParaRPr lang="es-SV" dirty="0"/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486FCCE6-23DD-46B3-1BDE-A96128AD5E99}"/>
              </a:ext>
            </a:extLst>
          </p:cNvPr>
          <p:cNvSpPr/>
          <p:nvPr/>
        </p:nvSpPr>
        <p:spPr>
          <a:xfrm>
            <a:off x="977585" y="1820822"/>
            <a:ext cx="2575343" cy="1757479"/>
          </a:xfrm>
          <a:prstGeom prst="roundRect">
            <a:avLst/>
          </a:prstGeom>
          <a:noFill/>
          <a:ln w="254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79975507-7EAD-18B0-5414-25CFF313264C}"/>
              </a:ext>
            </a:extLst>
          </p:cNvPr>
          <p:cNvSpPr/>
          <p:nvPr/>
        </p:nvSpPr>
        <p:spPr>
          <a:xfrm>
            <a:off x="3942230" y="1504171"/>
            <a:ext cx="2575343" cy="2402443"/>
          </a:xfrm>
          <a:prstGeom prst="roundRect">
            <a:avLst/>
          </a:prstGeom>
          <a:noFill/>
          <a:ln w="254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E105C59-FAFB-0A0B-E511-CF9F7DCF3DA0}"/>
              </a:ext>
            </a:extLst>
          </p:cNvPr>
          <p:cNvSpPr txBox="1"/>
          <p:nvPr/>
        </p:nvSpPr>
        <p:spPr>
          <a:xfrm>
            <a:off x="1081066" y="5334792"/>
            <a:ext cx="5410074" cy="338554"/>
          </a:xfrm>
          <a:prstGeom prst="rect">
            <a:avLst/>
          </a:prstGeom>
          <a:solidFill>
            <a:schemeClr val="bg2">
              <a:lumMod val="9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s-SV" sz="1600" b="1" dirty="0"/>
              <a:t>Debida Diligencia Estándar: </a:t>
            </a:r>
            <a:r>
              <a:rPr lang="es-SV" sz="1600" dirty="0"/>
              <a:t>Vinculación de clientes en general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E54E18A-BEF0-6A0A-72B4-F95210B41924}"/>
              </a:ext>
            </a:extLst>
          </p:cNvPr>
          <p:cNvSpPr txBox="1"/>
          <p:nvPr/>
        </p:nvSpPr>
        <p:spPr>
          <a:xfrm>
            <a:off x="4091500" y="1674341"/>
            <a:ext cx="2276802" cy="206210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SV" sz="1600" b="1" dirty="0"/>
              <a:t>Ley .Art. 2. Sujetos Obligados: </a:t>
            </a:r>
          </a:p>
          <a:p>
            <a:r>
              <a:rPr lang="es-SV" sz="1600" dirty="0"/>
              <a:t>1)  Entidades supervisadas por SSF. </a:t>
            </a:r>
          </a:p>
          <a:p>
            <a:r>
              <a:rPr lang="es-SV" sz="1600" dirty="0"/>
              <a:t>2) Microfinancieras, Cajas de Crédito e Intermediarias Financieras no Bancarias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2474CA21-7172-C9C9-A517-6F51EC1D7214}"/>
              </a:ext>
            </a:extLst>
          </p:cNvPr>
          <p:cNvSpPr/>
          <p:nvPr/>
        </p:nvSpPr>
        <p:spPr>
          <a:xfrm>
            <a:off x="6957135" y="562747"/>
            <a:ext cx="4328220" cy="4225670"/>
          </a:xfrm>
          <a:prstGeom prst="roundRect">
            <a:avLst/>
          </a:prstGeom>
          <a:noFill/>
          <a:ln w="254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1A28ADF0-AAE8-188B-B023-31265008F06C}"/>
              </a:ext>
            </a:extLst>
          </p:cNvPr>
          <p:cNvSpPr txBox="1"/>
          <p:nvPr/>
        </p:nvSpPr>
        <p:spPr>
          <a:xfrm>
            <a:off x="7317969" y="782756"/>
            <a:ext cx="3687400" cy="378565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1600" b="1" dirty="0"/>
              <a:t>Instructivo. Art. 2. </a:t>
            </a:r>
            <a:r>
              <a:rPr lang="es-MX" sz="1600" dirty="0"/>
              <a:t>Los programas para prevenir y detectar el LDA/FT/FPADM deben ser diseñados y adoptados  de acuerdo con el </a:t>
            </a:r>
            <a:r>
              <a:rPr lang="es-MX" sz="1600" b="1" dirty="0"/>
              <a:t>nivel de riesgo, características, naturaleza, estructura, operaciones y tamaño</a:t>
            </a:r>
            <a:r>
              <a:rPr lang="es-MX" sz="1600" dirty="0"/>
              <a:t> de cada uno de los sujetos obligados en aplicación del enfoque basado en riesgo y del principio de proporcionalidad que desarrollan los estándares internacionales sobre gestión de riesgos y las Recomendaciones del GAFI.  </a:t>
            </a:r>
          </a:p>
          <a:p>
            <a:endParaRPr lang="es-MX" sz="1600" b="1" dirty="0"/>
          </a:p>
          <a:p>
            <a:r>
              <a:rPr lang="es-MX" sz="1600" b="1" dirty="0"/>
              <a:t>NRP-36  Normas Técnicas para la Gestión de Riesgos LD/FT</a:t>
            </a:r>
            <a:endParaRPr lang="es-SV" sz="1600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E98A650-FFF8-05B9-7E0E-D78F99BCD3E9}"/>
              </a:ext>
            </a:extLst>
          </p:cNvPr>
          <p:cNvSpPr txBox="1"/>
          <p:nvPr/>
        </p:nvSpPr>
        <p:spPr>
          <a:xfrm>
            <a:off x="1434742" y="2604103"/>
            <a:ext cx="1647825" cy="33855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SV" sz="1600" b="1" dirty="0"/>
              <a:t>Instructivo UIF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8FB5D28-BBEC-38B5-01F8-759603E3A1D0}"/>
              </a:ext>
            </a:extLst>
          </p:cNvPr>
          <p:cNvSpPr txBox="1"/>
          <p:nvPr/>
        </p:nvSpPr>
        <p:spPr>
          <a:xfrm>
            <a:off x="1441343" y="3062950"/>
            <a:ext cx="1647825" cy="33855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SV" sz="1600" b="1" dirty="0"/>
              <a:t>NRP-36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ABD315D7-087B-EEEC-DDEB-48452F4FCF93}"/>
              </a:ext>
            </a:extLst>
          </p:cNvPr>
          <p:cNvSpPr/>
          <p:nvPr/>
        </p:nvSpPr>
        <p:spPr>
          <a:xfrm>
            <a:off x="906646" y="4665486"/>
            <a:ext cx="5661186" cy="1964333"/>
          </a:xfrm>
          <a:prstGeom prst="roundRect">
            <a:avLst/>
          </a:prstGeom>
          <a:noFill/>
          <a:ln w="254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3AD457E-94FF-211F-BBBC-BDCE98C94BB1}"/>
              </a:ext>
            </a:extLst>
          </p:cNvPr>
          <p:cNvSpPr txBox="1"/>
          <p:nvPr/>
        </p:nvSpPr>
        <p:spPr>
          <a:xfrm>
            <a:off x="1081066" y="5786831"/>
            <a:ext cx="5417307" cy="338554"/>
          </a:xfrm>
          <a:prstGeom prst="rect">
            <a:avLst/>
          </a:prstGeom>
          <a:solidFill>
            <a:schemeClr val="bg2">
              <a:lumMod val="9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s-SV" sz="1600" b="1" dirty="0"/>
              <a:t>Debida Diligencia Intensificada: </a:t>
            </a:r>
            <a:r>
              <a:rPr lang="es-SV" sz="1600" dirty="0"/>
              <a:t>para clientes de alto riego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8E9323F-014E-F2DB-6C3F-08474E71D958}"/>
              </a:ext>
            </a:extLst>
          </p:cNvPr>
          <p:cNvSpPr txBox="1"/>
          <p:nvPr/>
        </p:nvSpPr>
        <p:spPr>
          <a:xfrm>
            <a:off x="1088299" y="6216938"/>
            <a:ext cx="5410074" cy="338554"/>
          </a:xfrm>
          <a:prstGeom prst="rect">
            <a:avLst/>
          </a:prstGeom>
          <a:solidFill>
            <a:schemeClr val="bg2">
              <a:lumMod val="9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s-SV" sz="1600" b="1" dirty="0"/>
              <a:t>Debida Diligencia Simplificada: </a:t>
            </a:r>
            <a:r>
              <a:rPr lang="es-SV" sz="1600" dirty="0"/>
              <a:t>para clientes de bajo riesgo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9A92608-8F0E-740A-1393-B5787360693C}"/>
              </a:ext>
            </a:extLst>
          </p:cNvPr>
          <p:cNvSpPr txBox="1"/>
          <p:nvPr/>
        </p:nvSpPr>
        <p:spPr>
          <a:xfrm>
            <a:off x="1136866" y="1899035"/>
            <a:ext cx="2243579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SV" sz="1600" b="1" dirty="0"/>
              <a:t>Ley contra el Lavado de Dinero y de Activos </a:t>
            </a:r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81C0861E-38D9-36DF-DEDB-76850AC17AD6}"/>
              </a:ext>
            </a:extLst>
          </p:cNvPr>
          <p:cNvSpPr/>
          <p:nvPr/>
        </p:nvSpPr>
        <p:spPr>
          <a:xfrm>
            <a:off x="6957135" y="5175819"/>
            <a:ext cx="4328220" cy="1278143"/>
          </a:xfrm>
          <a:prstGeom prst="roundRect">
            <a:avLst/>
          </a:prstGeom>
          <a:noFill/>
          <a:ln w="254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F93B726-F663-44F8-51AA-BF7E28D79F38}"/>
              </a:ext>
            </a:extLst>
          </p:cNvPr>
          <p:cNvSpPr txBox="1"/>
          <p:nvPr/>
        </p:nvSpPr>
        <p:spPr>
          <a:xfrm>
            <a:off x="7169627" y="5647653"/>
            <a:ext cx="3835742" cy="338554"/>
          </a:xfrm>
          <a:prstGeom prst="rect">
            <a:avLst/>
          </a:prstGeom>
          <a:solidFill>
            <a:schemeClr val="bg2">
              <a:lumMod val="9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s-SV" sz="1600" b="1" dirty="0"/>
              <a:t>Oficialía de Cumplimiento: </a:t>
            </a:r>
            <a:r>
              <a:rPr lang="es-SV" sz="1600" dirty="0"/>
              <a:t>segunda línea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1FC834D-A24C-05C0-E492-D3A812335FE2}"/>
              </a:ext>
            </a:extLst>
          </p:cNvPr>
          <p:cNvSpPr txBox="1"/>
          <p:nvPr/>
        </p:nvSpPr>
        <p:spPr>
          <a:xfrm>
            <a:off x="7169627" y="6030634"/>
            <a:ext cx="3835742" cy="338554"/>
          </a:xfrm>
          <a:prstGeom prst="rect">
            <a:avLst/>
          </a:prstGeom>
          <a:solidFill>
            <a:schemeClr val="bg2">
              <a:lumMod val="9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s-SV" sz="1600" b="1" dirty="0"/>
              <a:t>Auditoría Interna: </a:t>
            </a:r>
            <a:r>
              <a:rPr lang="es-SV" sz="1600" dirty="0"/>
              <a:t>tercera línea de defensa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53BB6380-3F28-7300-59B3-CFA2E742A9AB}"/>
              </a:ext>
            </a:extLst>
          </p:cNvPr>
          <p:cNvSpPr txBox="1"/>
          <p:nvPr/>
        </p:nvSpPr>
        <p:spPr>
          <a:xfrm>
            <a:off x="7169627" y="5264673"/>
            <a:ext cx="3835743" cy="338554"/>
          </a:xfrm>
          <a:prstGeom prst="rect">
            <a:avLst/>
          </a:prstGeom>
          <a:solidFill>
            <a:schemeClr val="bg2">
              <a:lumMod val="9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s-SV" sz="1600" b="1" dirty="0"/>
              <a:t>Línea de negocio: </a:t>
            </a:r>
            <a:r>
              <a:rPr lang="es-SV" sz="1600" dirty="0"/>
              <a:t>primera línea de defensa 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EE58270C-9588-2B23-D73D-8CA1C9176888}"/>
              </a:ext>
            </a:extLst>
          </p:cNvPr>
          <p:cNvSpPr txBox="1"/>
          <p:nvPr/>
        </p:nvSpPr>
        <p:spPr>
          <a:xfrm>
            <a:off x="2258654" y="4806487"/>
            <a:ext cx="2804960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dirty="0"/>
              <a:t>Enfoque basado en riesgo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7653638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obierno Coporarivo CCSV 02122024" id="{4DA47BAE-3C44-412A-9273-BAD736B70E41}" vid="{6E28CB63-5B61-441A-89A1-684A29AF7358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obierno Coporarivo CCSV 02122024" id="{4DA47BAE-3C44-412A-9273-BAD736B70E41}" vid="{3691368F-FB8B-4332-A1B1-2B6780BCD79D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8662</TotalTime>
  <Words>191</Words>
  <Application>Microsoft Office PowerPoint</Application>
  <PresentationFormat>Panorámica</PresentationFormat>
  <Paragraphs>19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Tema de Office</vt:lpstr>
      <vt:lpstr>Diseño personalizado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Gerber Antonio Romero Velasco</dc:creator>
  <cp:lastModifiedBy>Gerber Antonio Romero Velasco</cp:lastModifiedBy>
  <cp:revision>29</cp:revision>
  <dcterms:created xsi:type="dcterms:W3CDTF">2024-11-13T03:37:55Z</dcterms:created>
  <dcterms:modified xsi:type="dcterms:W3CDTF">2024-12-12T00:04:18Z</dcterms:modified>
</cp:coreProperties>
</file>